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14" r:id="rId1"/>
  </p:sldMasterIdLst>
  <p:notesMasterIdLst>
    <p:notesMasterId r:id="rId17"/>
  </p:notesMasterIdLst>
  <p:sldIdLst>
    <p:sldId id="256" r:id="rId2"/>
    <p:sldId id="272" r:id="rId3"/>
    <p:sldId id="273" r:id="rId4"/>
    <p:sldId id="275" r:id="rId5"/>
    <p:sldId id="261" r:id="rId6"/>
    <p:sldId id="276" r:id="rId7"/>
    <p:sldId id="277" r:id="rId8"/>
    <p:sldId id="278" r:id="rId9"/>
    <p:sldId id="279" r:id="rId10"/>
    <p:sldId id="258" r:id="rId11"/>
    <p:sldId id="259" r:id="rId12"/>
    <p:sldId id="269" r:id="rId13"/>
    <p:sldId id="274" r:id="rId14"/>
    <p:sldId id="280" r:id="rId15"/>
    <p:sldId id="281" r:id="rId16"/>
  </p:sldIdLst>
  <p:sldSz cx="14630400" cy="8229600"/>
  <p:notesSz cx="8229600" cy="14630400"/>
  <p:embeddedFontLst>
    <p:embeddedFont>
      <p:font typeface="Corben" panose="02020500000000000000" charset="-120"/>
      <p:regular r:id="rId18"/>
    </p:embeddedFont>
    <p:embeddedFont>
      <p:font typeface="Gelasio" panose="02020500000000000000" charset="-120"/>
      <p:regular r:id="rId19"/>
    </p:embeddedFont>
    <p:embeddedFont>
      <p:font typeface="Nobile" panose="02020500000000000000" charset="-120"/>
      <p:regular r:id="rId20"/>
    </p:embeddedFont>
    <p:embeddedFont>
      <p:font typeface="Alexandria Semi Bold" panose="02020500000000000000" charset="-78"/>
      <p:regular r:id="rId21"/>
    </p:embeddedFont>
    <p:embeddedFont>
      <p:font typeface="Aptos" panose="020B0004020202020204" pitchFamily="34" charset="0"/>
      <p:regular r:id="rId22"/>
      <p:bold r:id="rId23"/>
    </p:embeddedFont>
    <p:embeddedFont>
      <p:font typeface="Aptos Display" panose="020B0004020202020204" pitchFamily="34" charset="0"/>
      <p:regular r:id="rId24"/>
      <p:bold r:id="rId25"/>
      <p:italic r:id="rId26"/>
      <p:boldItalic r:id="rId27"/>
    </p:embeddedFont>
    <p:embeddedFont>
      <p:font typeface="Franklin Gothic Heavy" panose="020B0903020102020204" pitchFamily="34" charset="0"/>
      <p:regular r:id="rId28"/>
      <p:italic r:id="rId29"/>
    </p:embeddedFont>
    <p:embeddedFont>
      <p:font typeface="Lato" panose="020F0502020204030203" pitchFamily="34" charset="0"/>
      <p:regular r:id="rId30"/>
      <p:bold r:id="rId31"/>
      <p:italic r:id="rId32"/>
      <p:boldItalic r:id="rId33"/>
    </p:embeddedFont>
    <p:embeddedFont>
      <p:font typeface="Montserrat Bold" panose="02020500000000000000" charset="0"/>
      <p:bold r:id="rId34"/>
    </p:embeddedFont>
    <p:embeddedFont>
      <p:font typeface="Sora Light" panose="02020500000000000000" charset="0"/>
      <p:regular r:id="rId35"/>
    </p:embeddedFont>
    <p:embeddedFont>
      <p:font typeface="Source Sans Pro" panose="020B0503030403020204" pitchFamily="34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0" d="100"/>
          <a:sy n="100" d="100"/>
        </p:scale>
        <p:origin x="18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3396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99D11-AD53-AB93-58E4-A14B777D2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0767D4-2F8A-0320-AB58-DF8BC9BA0F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CDC74F-BF88-216F-FDDE-C7DD4DA22E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D8E4B-21AF-7AA0-4B40-0740790966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356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24569-DEAD-97EF-D69E-D726349CF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772F8E-D316-6830-1DCC-4A69FA0D9C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3C3521-B40B-92AF-67E2-8971F395BA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BC6AF-491A-51F5-3DAD-8DFF3AB52B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00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F575F-60FC-B2AA-6A93-BE18A9BA7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E95F3C-3CE2-7344-C7AC-0CB9337B18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E777A8-080E-9B1D-155D-6BA09BC0E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580EFC-EE7C-0286-E9AD-F8DE031295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46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5083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387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93580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70556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98251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05388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47117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57374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06556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66751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0838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346457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280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28528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88522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47973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5991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10044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44408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12976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296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  <p:sldLayoutId id="2147483830" r:id="rId16"/>
    <p:sldLayoutId id="2147483831" r:id="rId17"/>
    <p:sldLayoutId id="2147483833" r:id="rId18"/>
    <p:sldLayoutId id="2147483834" r:id="rId19"/>
    <p:sldLayoutId id="2147483835" r:id="rId20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2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"/>
          <p:cNvSpPr/>
          <p:nvPr/>
        </p:nvSpPr>
        <p:spPr>
          <a:xfrm>
            <a:off x="758309" y="4928711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" name="Text 3"/>
          <p:cNvSpPr/>
          <p:nvPr/>
        </p:nvSpPr>
        <p:spPr>
          <a:xfrm>
            <a:off x="1213128" y="4912519"/>
            <a:ext cx="1952149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endParaRPr lang="en-US" sz="2100" dirty="0"/>
          </a:p>
        </p:txBody>
      </p: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8EC2D392-2814-EAA6-307C-0A6721964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854" y="-170319"/>
            <a:ext cx="5701546" cy="8552319"/>
          </a:xfrm>
          <a:prstGeom prst="rect">
            <a:avLst/>
          </a:prstGeom>
        </p:spPr>
      </p:pic>
      <p:sp>
        <p:nvSpPr>
          <p:cNvPr id="9" name="文字版面配置區 2">
            <a:extLst>
              <a:ext uri="{FF2B5EF4-FFF2-40B4-BE49-F238E27FC236}">
                <a16:creationId xmlns:a16="http://schemas.microsoft.com/office/drawing/2014/main" id="{218F363F-3EC1-2F47-CE71-59EA3175E49F}"/>
              </a:ext>
            </a:extLst>
          </p:cNvPr>
          <p:cNvSpPr txBox="1">
            <a:spLocks/>
          </p:cNvSpPr>
          <p:nvPr/>
        </p:nvSpPr>
        <p:spPr>
          <a:xfrm>
            <a:off x="931604" y="3373110"/>
            <a:ext cx="555848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/>
              <a:t>組別</a:t>
            </a:r>
            <a:r>
              <a:rPr lang="en-US" altLang="zh-TW" b="1" dirty="0"/>
              <a:t>:</a:t>
            </a:r>
            <a:r>
              <a:rPr lang="en-US" altLang="zh-TW" dirty="0"/>
              <a:t> </a:t>
            </a:r>
            <a:r>
              <a:rPr lang="zh-TW" altLang="en-US" dirty="0"/>
              <a:t>組別</a:t>
            </a:r>
            <a:r>
              <a:rPr lang="en-US" altLang="zh-TW" dirty="0"/>
              <a:t>8</a:t>
            </a:r>
          </a:p>
          <a:p>
            <a:r>
              <a:rPr lang="zh-TW" altLang="en-US" b="1" dirty="0"/>
              <a:t>指導老師</a:t>
            </a:r>
            <a:r>
              <a:rPr lang="en-US" altLang="zh-TW" b="1" dirty="0"/>
              <a:t>:</a:t>
            </a:r>
            <a:r>
              <a:rPr lang="en-US" altLang="zh-TW" dirty="0"/>
              <a:t> </a:t>
            </a:r>
            <a:r>
              <a:rPr lang="zh-TW" altLang="en-US" dirty="0"/>
              <a:t>朱孝國</a:t>
            </a:r>
          </a:p>
          <a:p>
            <a:r>
              <a:rPr lang="zh-TW" altLang="en-US" b="1" dirty="0"/>
              <a:t>組員</a:t>
            </a:r>
            <a:r>
              <a:rPr lang="en-US" altLang="zh-TW" b="1" dirty="0"/>
              <a:t>:</a:t>
            </a:r>
            <a:r>
              <a:rPr lang="en-US" altLang="zh-TW" dirty="0"/>
              <a:t> </a:t>
            </a:r>
            <a:r>
              <a:rPr lang="zh-TW" altLang="en-US" dirty="0"/>
              <a:t>羅治銘、陳龍耀</a:t>
            </a:r>
          </a:p>
          <a:p>
            <a:r>
              <a:rPr lang="zh-TW" altLang="en-US" b="1" dirty="0"/>
              <a:t>作品日期</a:t>
            </a:r>
            <a:r>
              <a:rPr lang="en-US" altLang="zh-TW" b="1" dirty="0"/>
              <a:t>:</a:t>
            </a:r>
            <a:r>
              <a:rPr lang="en-US" altLang="zh-TW" dirty="0"/>
              <a:t> 114</a:t>
            </a:r>
            <a:r>
              <a:rPr lang="zh-TW" altLang="en-US" dirty="0"/>
              <a:t>年</a:t>
            </a:r>
            <a:r>
              <a:rPr lang="en-US" altLang="zh-TW" dirty="0"/>
              <a:t>1</a:t>
            </a:r>
            <a:r>
              <a:rPr lang="zh-TW" altLang="en-US" dirty="0"/>
              <a:t>月</a:t>
            </a:r>
            <a:r>
              <a:rPr lang="en-US" altLang="zh-TW" dirty="0"/>
              <a:t>6</a:t>
            </a:r>
            <a:r>
              <a:rPr lang="zh-TW" altLang="en-US" dirty="0"/>
              <a:t>日</a:t>
            </a:r>
            <a:endParaRPr lang="en-US" altLang="zh-TW" dirty="0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3FA0B74A-CB8A-2122-E666-CA2D83E7A373}"/>
              </a:ext>
            </a:extLst>
          </p:cNvPr>
          <p:cNvSpPr txBox="1">
            <a:spLocks/>
          </p:cNvSpPr>
          <p:nvPr/>
        </p:nvSpPr>
        <p:spPr>
          <a:xfrm>
            <a:off x="386032" y="1411654"/>
            <a:ext cx="55584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000" b="1" kern="100" dirty="0">
                <a:latin typeface="Aptos" panose="020B0004020202020204" pitchFamily="34" charset="0"/>
                <a:ea typeface="新細明體" panose="02020500000000000000" pitchFamily="18" charset="-120"/>
              </a:rPr>
              <a:t>PTT </a:t>
            </a:r>
            <a:r>
              <a:rPr lang="zh-TW" altLang="en-US" sz="6000" b="1" kern="100" dirty="0">
                <a:latin typeface="Aptos" panose="020B0004020202020204" pitchFamily="34" charset="0"/>
                <a:ea typeface="新細明體" panose="02020500000000000000" pitchFamily="18" charset="-120"/>
              </a:rPr>
              <a:t>爬蟲系統</a:t>
            </a:r>
            <a:endParaRPr lang="en-US" altLang="zh-TW" sz="6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30" y="4825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b="1" kern="0" spc="-44" dirty="0" err="1">
                <a:solidFill>
                  <a:srgbClr val="000000"/>
                </a:solidFill>
                <a:latin typeface="Montserrat Bold" pitchFamily="34" charset="0"/>
              </a:rPr>
              <a:t>查詢功能定義</a:t>
            </a:r>
            <a:endParaRPr lang="en-US" sz="4800" b="1" kern="0" spc="-44" dirty="0">
              <a:solidFill>
                <a:srgbClr val="000000"/>
              </a:solidFill>
              <a:latin typeface="Montserrat Bold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909" y="220259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909" y="29963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 err="1"/>
              <a:t>關鍵字查詢</a:t>
            </a:r>
            <a:endParaRPr lang="en-US" sz="2400" b="1" dirty="0"/>
          </a:p>
        </p:txBody>
      </p:sp>
      <p:sp>
        <p:nvSpPr>
          <p:cNvPr id="6" name="Text 2"/>
          <p:cNvSpPr/>
          <p:nvPr/>
        </p:nvSpPr>
        <p:spPr>
          <a:xfrm>
            <a:off x="793909" y="3486804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</a:rPr>
              <a:t>根據用戶輸入的關鍵字</a:t>
            </a:r>
            <a:r>
              <a:rPr lang="en-US" sz="175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，</a:t>
            </a: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</a:rPr>
              <a:t>系統會在已爬取的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PTT </a:t>
            </a: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</a:rPr>
              <a:t>資料庫中進行搜尋</a:t>
            </a:r>
            <a:r>
              <a:rPr lang="en-US" sz="175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，找到相關的貼文和留言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。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03622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3790" y="5830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GUI </a:t>
            </a:r>
            <a:r>
              <a:rPr lang="en-US" sz="2400" b="1" dirty="0" err="1"/>
              <a:t>顯示結果</a:t>
            </a:r>
            <a:endParaRPr lang="en-US" sz="2400" b="1" dirty="0"/>
          </a:p>
        </p:txBody>
      </p:sp>
      <p:sp>
        <p:nvSpPr>
          <p:cNvPr id="9" name="Text 4"/>
          <p:cNvSpPr/>
          <p:nvPr/>
        </p:nvSpPr>
        <p:spPr>
          <a:xfrm>
            <a:off x="793790" y="6320432"/>
            <a:ext cx="360818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</a:rPr>
              <a:t>將查詢結果以清晰的 GUI </a:t>
            </a: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</a:rPr>
              <a:t>介面呈現給用戶，包括貼文標題、內容摘要、作者等資訊，方便用戶瀏覽和篩選</a:t>
            </a:r>
            <a:r>
              <a:rPr lang="en-US" sz="1900" dirty="0">
                <a:solidFill>
                  <a:srgbClr val="3D3838"/>
                </a:solidFill>
                <a:latin typeface="Source Sans Pro" pitchFamily="34" charset="0"/>
              </a:rPr>
              <a:t>。</a:t>
            </a:r>
          </a:p>
        </p:txBody>
      </p:sp>
      <p:pic>
        <p:nvPicPr>
          <p:cNvPr id="10" name="PTT 網頁爬蟲 2025-01-02 22-40-48">
            <a:hlinkClick r:id="" action="ppaction://media"/>
            <a:extLst>
              <a:ext uri="{FF2B5EF4-FFF2-40B4-BE49-F238E27FC236}">
                <a16:creationId xmlns:a16="http://schemas.microsoft.com/office/drawing/2014/main" id="{92052EF9-ACC2-A82D-49BF-56576C7EFB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53000" y="836909"/>
            <a:ext cx="9563100" cy="7172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0690" y="597694"/>
            <a:ext cx="5434132" cy="679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錯誤處理與用戶提示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760690" y="6215539"/>
            <a:ext cx="271700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Try-Except 錯誤處理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760690" y="6772394"/>
            <a:ext cx="6289358" cy="695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使用 try-except 語法捕捉潛在錯誤，例如網路連線失敗或網頁結構變動，避免程式中斷執行。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7587972" y="6215539"/>
            <a:ext cx="271700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提示框顯示問題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7587972" y="6772394"/>
            <a:ext cx="6289358" cy="695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發生錯誤時，系統會利用提示框顯示相關錯誤訊息，協助用戶了解問題並進行排查。</a:t>
            </a:r>
            <a:endParaRPr lang="en-US" sz="17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97A2A77-5E13-8C02-C9B9-5D5C981284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48" t="16716" r="5798" b="16813"/>
          <a:stretch/>
        </p:blipFill>
        <p:spPr>
          <a:xfrm>
            <a:off x="233779" y="3205958"/>
            <a:ext cx="6487834" cy="1817683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4F23280-B7D0-771B-E67C-1621A8B78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972" y="2255433"/>
            <a:ext cx="5913422" cy="293887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9490" y="143315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600"/>
              </a:lnSpc>
            </a:pPr>
            <a:r>
              <a:rPr lang="en-US" sz="4800" b="1" kern="0" spc="-44" dirty="0" err="1">
                <a:solidFill>
                  <a:srgbClr val="000000"/>
                </a:solidFill>
                <a:latin typeface="Montserrat Bold" pitchFamily="34" charset="0"/>
              </a:rPr>
              <a:t>實作心得</a:t>
            </a:r>
            <a:endParaRPr lang="en-US" sz="4800" b="1" kern="0" spc="-44" dirty="0">
              <a:solidFill>
                <a:srgbClr val="000000"/>
              </a:solidFill>
              <a:latin typeface="Montserrat Bold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0899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 err="1"/>
              <a:t>抵觸</a:t>
            </a: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</a:t>
            </a:r>
            <a:r>
              <a:rPr lang="en-US" sz="2400" b="1" dirty="0"/>
              <a:t>WebDriver</a:t>
            </a:r>
          </a:p>
        </p:txBody>
      </p:sp>
      <p:sp>
        <p:nvSpPr>
          <p:cNvPr id="4" name="Text 2"/>
          <p:cNvSpPr/>
          <p:nvPr/>
        </p:nvSpPr>
        <p:spPr>
          <a:xfrm>
            <a:off x="793790" y="3671054"/>
            <a:ext cx="624470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在開發過程中，我們遇到了 WebDriver </a:t>
            </a:r>
            <a:r>
              <a:rPr lang="en-US" sz="1750" dirty="0" err="1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的抵觸問題。WebDriver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750" dirty="0" err="1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有時會無法識別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PTT 網頁中的特定元素，這導致我們無法擷取資料。為了解決這個問題，我們嘗試了不同的方法，例如調整 WebDriver 的設定、更新 WebDriver 版本，以及修改程式碼中的 XPath 選擇器。最後，我們找到了解決方案，成功克服了 WebDriver 的抵觸問題，並成功實現了爬取資料的功能。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0899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 err="1"/>
              <a:t>調整爬取邏輯</a:t>
            </a:r>
            <a:endParaRPr lang="en-US" sz="2400" b="1" dirty="0"/>
          </a:p>
        </p:txBody>
      </p:sp>
      <p:sp>
        <p:nvSpPr>
          <p:cNvPr id="6" name="Text 4"/>
          <p:cNvSpPr/>
          <p:nvPr/>
        </p:nvSpPr>
        <p:spPr>
          <a:xfrm>
            <a:off x="7599521" y="3671054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PTT 網頁結構會不時更新，因此我們需要根據新的網頁結構調整程式碼中的爬取邏輯。例如，當 PTT 的文章列表頁面發生變化時，我們需要修改程式碼中的 XPath 選擇器，確保程式可以正確地識別文章的標題、內容和作者資訊。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474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zh-TW" altLang="en-US" sz="4800" b="1" kern="0" spc="-44" dirty="0">
                <a:solidFill>
                  <a:srgbClr val="000000"/>
                </a:solidFill>
                <a:latin typeface="Montserrat Bold" pitchFamily="34" charset="0"/>
              </a:rPr>
              <a:t>我們學到了甚麼</a:t>
            </a:r>
            <a:r>
              <a:rPr lang="en-US" altLang="zh-TW" sz="4800" b="1" kern="0" spc="-44" dirty="0">
                <a:solidFill>
                  <a:srgbClr val="000000"/>
                </a:solidFill>
                <a:latin typeface="Montserrat Bold" pitchFamily="34" charset="0"/>
              </a:rPr>
              <a:t>?</a:t>
            </a:r>
            <a:endParaRPr lang="en-US" sz="4800" b="1" kern="0" spc="-44" dirty="0">
              <a:solidFill>
                <a:srgbClr val="000000"/>
              </a:solidFill>
              <a:latin typeface="Montserrat Bold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296358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" name="Text 2"/>
          <p:cNvSpPr/>
          <p:nvPr/>
        </p:nvSpPr>
        <p:spPr>
          <a:xfrm>
            <a:off x="1028224" y="25307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熟練使用 Python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021211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本專案將使用 Python </a:t>
            </a:r>
            <a:r>
              <a:rPr lang="en-US" sz="175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語言作為開發工具，並熟練使用相關套件，如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Selenium、BeautifulSoup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等，來進行網路爬蟲作業。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296358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8" name="Text 5"/>
          <p:cNvSpPr/>
          <p:nvPr/>
        </p:nvSpPr>
        <p:spPr>
          <a:xfrm>
            <a:off x="4919901" y="25307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了解網路爬蟲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02121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學習網路爬蟲的基本概念，包括網頁結構、HTTP 請求、資料解析等，以及如何有效地抓取目標網站的資料。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96972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1" name="Text 8"/>
          <p:cNvSpPr/>
          <p:nvPr/>
        </p:nvSpPr>
        <p:spPr>
          <a:xfrm>
            <a:off x="1028224" y="55314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提升合作能力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021824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本專案採用組隊合作的方式進行開發，成員需要協調工作，互相學習，共同解決問題，提升團隊合作能力。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404BB-27DA-6F1A-C2FD-80AA7BF3F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>
            <a:extLst>
              <a:ext uri="{FF2B5EF4-FFF2-40B4-BE49-F238E27FC236}">
                <a16:creationId xmlns:a16="http://schemas.microsoft.com/office/drawing/2014/main" id="{DDC5DDEA-2A62-2FEB-0A7B-9DBAAA9A81A1}"/>
              </a:ext>
            </a:extLst>
          </p:cNvPr>
          <p:cNvSpPr/>
          <p:nvPr/>
        </p:nvSpPr>
        <p:spPr>
          <a:xfrm>
            <a:off x="8166022" y="-215773"/>
            <a:ext cx="8813953" cy="9297772"/>
          </a:xfrm>
          <a:prstGeom prst="ellipse">
            <a:avLst/>
          </a:prstGeom>
          <a:blipFill dpi="0" rotWithShape="1">
            <a:blip r:embed="rId3">
              <a:alphaModFix amt="29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blipFill>
                <a:blip r:embed="rId4"/>
                <a:tile tx="0" ty="0" sx="100000" sy="100000" flip="none" algn="tl"/>
              </a:blipFill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56CA6764-D59F-FBE0-7D94-A9107416BAF8}"/>
              </a:ext>
            </a:extLst>
          </p:cNvPr>
          <p:cNvSpPr/>
          <p:nvPr/>
        </p:nvSpPr>
        <p:spPr>
          <a:xfrm>
            <a:off x="1215033" y="17008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zh-TW" altLang="en-US" sz="4800" b="1" kern="0" spc="-44" dirty="0">
                <a:solidFill>
                  <a:srgbClr val="000000"/>
                </a:solidFill>
                <a:latin typeface="Montserrat Bold" pitchFamily="34" charset="0"/>
              </a:rPr>
              <a:t>結論</a:t>
            </a:r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98DF5C08-20FF-4DB0-FAB9-B718CA26A5F7}"/>
              </a:ext>
            </a:extLst>
          </p:cNvPr>
          <p:cNvSpPr/>
          <p:nvPr/>
        </p:nvSpPr>
        <p:spPr>
          <a:xfrm>
            <a:off x="10870763" y="3311843"/>
            <a:ext cx="300144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45512E57-29D5-C578-6315-06A32C16D953}"/>
              </a:ext>
            </a:extLst>
          </p:cNvPr>
          <p:cNvSpPr/>
          <p:nvPr/>
        </p:nvSpPr>
        <p:spPr>
          <a:xfrm>
            <a:off x="6948726" y="5991820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5E1CF088-35ED-B097-EE78-D8F5046211A9}"/>
              </a:ext>
            </a:extLst>
          </p:cNvPr>
          <p:cNvSpPr/>
          <p:nvPr/>
        </p:nvSpPr>
        <p:spPr>
          <a:xfrm>
            <a:off x="1215033" y="3490987"/>
            <a:ext cx="4147780" cy="2500833"/>
          </a:xfrm>
          <a:prstGeom prst="roundRect">
            <a:avLst>
              <a:gd name="adj" fmla="val 1302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6" name="Text 2">
            <a:extLst>
              <a:ext uri="{FF2B5EF4-FFF2-40B4-BE49-F238E27FC236}">
                <a16:creationId xmlns:a16="http://schemas.microsoft.com/office/drawing/2014/main" id="{A2008CD7-59CE-B084-BD1C-2AE98E1AB1F9}"/>
              </a:ext>
            </a:extLst>
          </p:cNvPr>
          <p:cNvSpPr/>
          <p:nvPr/>
        </p:nvSpPr>
        <p:spPr>
          <a:xfrm>
            <a:off x="1458040" y="3733994"/>
            <a:ext cx="2761417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sz="2400" b="1" dirty="0"/>
              <a:t>成功建置</a:t>
            </a:r>
            <a:r>
              <a:rPr lang="en-US" altLang="zh-TW" sz="2400" b="1" dirty="0"/>
              <a:t>PTT</a:t>
            </a:r>
            <a:r>
              <a:rPr lang="zh-TW" altLang="en-US" sz="2400" b="1" dirty="0"/>
              <a:t>資料爬蟲</a:t>
            </a:r>
          </a:p>
        </p:txBody>
      </p:sp>
      <p:sp>
        <p:nvSpPr>
          <p:cNvPr id="27" name="Text 3">
            <a:extLst>
              <a:ext uri="{FF2B5EF4-FFF2-40B4-BE49-F238E27FC236}">
                <a16:creationId xmlns:a16="http://schemas.microsoft.com/office/drawing/2014/main" id="{244E694D-28DD-8A2B-A253-E0C40D24B7D9}"/>
              </a:ext>
            </a:extLst>
          </p:cNvPr>
          <p:cNvSpPr/>
          <p:nvPr/>
        </p:nvSpPr>
        <p:spPr>
          <a:xfrm>
            <a:off x="1458040" y="4224770"/>
            <a:ext cx="3661767" cy="18222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zh-TW" alt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本系統已成功建置</a:t>
            </a:r>
            <a:r>
              <a:rPr lang="en-US" altLang="zh-TW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PTT</a:t>
            </a:r>
            <a:r>
              <a:rPr lang="zh-TW" alt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資料爬蟲，具備自動化、資料儲存與查詢功能。</a:t>
            </a:r>
          </a:p>
        </p:txBody>
      </p:sp>
      <p:sp>
        <p:nvSpPr>
          <p:cNvPr id="28" name="Shape 4">
            <a:extLst>
              <a:ext uri="{FF2B5EF4-FFF2-40B4-BE49-F238E27FC236}">
                <a16:creationId xmlns:a16="http://schemas.microsoft.com/office/drawing/2014/main" id="{3F91739A-D12B-A2BA-D0F0-B01390326695}"/>
              </a:ext>
            </a:extLst>
          </p:cNvPr>
          <p:cNvSpPr/>
          <p:nvPr/>
        </p:nvSpPr>
        <p:spPr>
          <a:xfrm>
            <a:off x="7315200" y="3503687"/>
            <a:ext cx="4147780" cy="2488133"/>
          </a:xfrm>
          <a:prstGeom prst="roundRect">
            <a:avLst>
              <a:gd name="adj" fmla="val 1302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9" name="Text 5">
            <a:extLst>
              <a:ext uri="{FF2B5EF4-FFF2-40B4-BE49-F238E27FC236}">
                <a16:creationId xmlns:a16="http://schemas.microsoft.com/office/drawing/2014/main" id="{60A239D2-13C3-8358-BF2F-DB98E4F1AF2F}"/>
              </a:ext>
            </a:extLst>
          </p:cNvPr>
          <p:cNvSpPr/>
          <p:nvPr/>
        </p:nvSpPr>
        <p:spPr>
          <a:xfrm>
            <a:off x="7558207" y="3746694"/>
            <a:ext cx="2761417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zh-TW" altLang="en-US" sz="215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後續</a:t>
            </a:r>
            <a:r>
              <a:rPr lang="zh-TW" altLang="en-US" sz="2400" b="1" dirty="0"/>
              <a:t>發展</a:t>
            </a:r>
            <a:r>
              <a:rPr lang="zh-TW" altLang="en-US" sz="215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方向</a:t>
            </a:r>
          </a:p>
        </p:txBody>
      </p:sp>
      <p:sp>
        <p:nvSpPr>
          <p:cNvPr id="30" name="Text 6">
            <a:extLst>
              <a:ext uri="{FF2B5EF4-FFF2-40B4-BE49-F238E27FC236}">
                <a16:creationId xmlns:a16="http://schemas.microsoft.com/office/drawing/2014/main" id="{4B7E31F5-5C10-0F29-A938-DB2BF82F5BAD}"/>
              </a:ext>
            </a:extLst>
          </p:cNvPr>
          <p:cNvSpPr/>
          <p:nvPr/>
        </p:nvSpPr>
        <p:spPr>
          <a:xfrm>
            <a:off x="7558207" y="4237470"/>
            <a:ext cx="3661767" cy="1457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zh-TW" alt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未來將持續優化及擴充功能，例如導入多線程技術以提升效率，並進行資料分析與視覺化呈現，以發掘更多數據洞察。</a:t>
            </a:r>
          </a:p>
        </p:txBody>
      </p:sp>
    </p:spTree>
    <p:extLst>
      <p:ext uri="{BB962C8B-B14F-4D97-AF65-F5344CB8AC3E}">
        <p14:creationId xmlns:p14="http://schemas.microsoft.com/office/powerpoint/2010/main" val="1093352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: Shape 8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4521" y="0"/>
            <a:ext cx="9941357" cy="82296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reeform: Shape 10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2032" y="0"/>
            <a:ext cx="9546336" cy="82296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6CB422BE-E34B-3985-0F0C-2C212867EC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4832" y="2339925"/>
            <a:ext cx="8496885" cy="47689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zh-TW" altLang="en-US" sz="6500" b="1" spc="-44" dirty="0">
                <a:solidFill>
                  <a:schemeClr val="bg1">
                    <a:lumMod val="95000"/>
                    <a:lumOff val="5000"/>
                  </a:schemeClr>
                </a:solidFill>
              </a:rPr>
              <a:t>謝謝聆聽</a:t>
            </a:r>
            <a:br>
              <a:rPr lang="zh-TW" altLang="en-US" sz="6500" b="1" spc="-44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endParaRPr lang="en-US" altLang="zh-TW" sz="65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832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03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zh-TW" altLang="en-US" sz="4800" b="1" kern="0" spc="-4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為甚麼選擇</a:t>
            </a:r>
            <a:r>
              <a:rPr lang="en-US" altLang="zh-TW" sz="4800" b="1" kern="0" spc="-44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PTT平台</a:t>
            </a:r>
            <a:r>
              <a:rPr lang="zh-TW" altLang="en-US" sz="4800" b="1" kern="0" spc="-4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？</a:t>
            </a:r>
            <a:endParaRPr lang="en-US" altLang="zh-TW" sz="4800" b="1" kern="0" spc="-44" dirty="0">
              <a:solidFill>
                <a:srgbClr val="000000"/>
              </a:solidFill>
              <a:latin typeface="Montserrat Bold" pitchFamily="34" charset="0"/>
              <a:ea typeface="Montserrat Bold" pitchFamily="34" charset="-122"/>
              <a:cs typeface="Montserrat Bold" pitchFamily="34" charset="-12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72715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臺灣最大</a:t>
            </a:r>
            <a:r>
              <a:rPr lang="zh-TW" alt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之一</a:t>
            </a:r>
            <a:r>
              <a:rPr lang="en-US" sz="2200" dirty="0" err="1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網路社群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PTT 是臺灣最具影響力的網路社群，擁有龐大且活躍的使用者。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672715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503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豐富資料的價值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993487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PTT 平台蘊藏海量資訊，提供多元觀點與研究資源。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672715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學習重點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學習網路爬蟲、資料處理及應用程式開發等技術，並增進團隊合作能力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。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DA587-9B90-0EEA-CE3F-0A0A7D4E8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橢圓 34">
            <a:extLst>
              <a:ext uri="{FF2B5EF4-FFF2-40B4-BE49-F238E27FC236}">
                <a16:creationId xmlns:a16="http://schemas.microsoft.com/office/drawing/2014/main" id="{CBCC883C-993D-5E00-5D2B-4000F8E1369F}"/>
              </a:ext>
            </a:extLst>
          </p:cNvPr>
          <p:cNvSpPr/>
          <p:nvPr/>
        </p:nvSpPr>
        <p:spPr>
          <a:xfrm>
            <a:off x="8166022" y="-215773"/>
            <a:ext cx="8813953" cy="9297772"/>
          </a:xfrm>
          <a:prstGeom prst="ellipse">
            <a:avLst/>
          </a:prstGeom>
          <a:blipFill dpi="0" rotWithShape="1">
            <a:blip r:embed="rId3">
              <a:alphaModFix amt="29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blipFill>
                <a:blip r:embed="rId4"/>
                <a:tile tx="0" ty="0" sx="100000" sy="100000" flip="none" algn="tl"/>
              </a:blipFill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0D942CB1-CFEA-E5BF-0167-8FE26320B39D}"/>
              </a:ext>
            </a:extLst>
          </p:cNvPr>
          <p:cNvSpPr/>
          <p:nvPr/>
        </p:nvSpPr>
        <p:spPr>
          <a:xfrm>
            <a:off x="793790" y="15103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zh-TW" altLang="en-US" sz="4800" b="1" kern="0" spc="-44" dirty="0">
                <a:solidFill>
                  <a:srgbClr val="000000"/>
                </a:solidFill>
                <a:latin typeface="Montserrat Bold" pitchFamily="34" charset="0"/>
              </a:rPr>
              <a:t>系統預估的目標</a:t>
            </a:r>
            <a:endParaRPr lang="en-US" altLang="zh-TW" sz="4800" b="1" kern="0" spc="-44" dirty="0">
              <a:solidFill>
                <a:srgbClr val="000000"/>
              </a:solidFill>
              <a:latin typeface="Montserrat Bold" pitchFamily="34" charset="0"/>
            </a:endParaRPr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7FD1F7BC-7291-668F-855F-2FBAACCCC3AB}"/>
              </a:ext>
            </a:extLst>
          </p:cNvPr>
          <p:cNvSpPr/>
          <p:nvPr/>
        </p:nvSpPr>
        <p:spPr>
          <a:xfrm>
            <a:off x="10870763" y="3311843"/>
            <a:ext cx="300144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83EAD649-7DEE-98AC-AB50-CE589A8BF652}"/>
              </a:ext>
            </a:extLst>
          </p:cNvPr>
          <p:cNvSpPr/>
          <p:nvPr/>
        </p:nvSpPr>
        <p:spPr>
          <a:xfrm>
            <a:off x="6948726" y="5991820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C12D587B-AEA7-8FC5-CB04-F77DD2AC9B1D}"/>
              </a:ext>
            </a:extLst>
          </p:cNvPr>
          <p:cNvSpPr/>
          <p:nvPr/>
        </p:nvSpPr>
        <p:spPr>
          <a:xfrm>
            <a:off x="817679" y="3521826"/>
            <a:ext cx="4147780" cy="2799040"/>
          </a:xfrm>
          <a:prstGeom prst="roundRect">
            <a:avLst>
              <a:gd name="adj" fmla="val 1302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6" name="Text 2">
            <a:extLst>
              <a:ext uri="{FF2B5EF4-FFF2-40B4-BE49-F238E27FC236}">
                <a16:creationId xmlns:a16="http://schemas.microsoft.com/office/drawing/2014/main" id="{BED8A859-BD11-9AD3-B52E-B754D1C19F52}"/>
              </a:ext>
            </a:extLst>
          </p:cNvPr>
          <p:cNvSpPr/>
          <p:nvPr/>
        </p:nvSpPr>
        <p:spPr>
          <a:xfrm>
            <a:off x="1060686" y="3764833"/>
            <a:ext cx="2761417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altLang="zh-TW" sz="2150" b="1" kern="0" spc="-22" dirty="0" err="1">
                <a:solidFill>
                  <a:srgbClr val="3D3838"/>
                </a:solidFill>
                <a:latin typeface="Montserrat Bold" pitchFamily="34" charset="0"/>
              </a:rPr>
              <a:t>建立完整</a:t>
            </a:r>
            <a:r>
              <a:rPr lang="en-US" altLang="zh-TW" sz="20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 </a:t>
            </a:r>
            <a:r>
              <a:rPr lang="en-US" altLang="zh-TW" sz="2150" b="1" kern="0" spc="-22" dirty="0">
                <a:solidFill>
                  <a:srgbClr val="3D3838"/>
                </a:solidFill>
                <a:latin typeface="Montserrat Bold" pitchFamily="34" charset="0"/>
              </a:rPr>
              <a:t>PTT</a:t>
            </a:r>
            <a:r>
              <a:rPr lang="en-US" altLang="zh-TW" sz="20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 </a:t>
            </a:r>
            <a:r>
              <a:rPr lang="en-US" altLang="zh-TW" sz="2150" b="1" kern="0" spc="-22" dirty="0" err="1">
                <a:solidFill>
                  <a:srgbClr val="3D3838"/>
                </a:solidFill>
                <a:latin typeface="Montserrat Bold" pitchFamily="34" charset="0"/>
              </a:rPr>
              <a:t>爬蟲系統</a:t>
            </a:r>
            <a:endParaRPr lang="en-US" altLang="zh-TW" sz="2150" b="1" kern="0" spc="-22" dirty="0">
              <a:solidFill>
                <a:srgbClr val="3D3838"/>
              </a:solidFill>
              <a:latin typeface="Montserrat Bold" pitchFamily="34" charset="0"/>
            </a:endParaRPr>
          </a:p>
        </p:txBody>
      </p:sp>
      <p:sp>
        <p:nvSpPr>
          <p:cNvPr id="27" name="Text 3">
            <a:extLst>
              <a:ext uri="{FF2B5EF4-FFF2-40B4-BE49-F238E27FC236}">
                <a16:creationId xmlns:a16="http://schemas.microsoft.com/office/drawing/2014/main" id="{A5400214-54AE-58E7-469E-FC84EB20C503}"/>
              </a:ext>
            </a:extLst>
          </p:cNvPr>
          <p:cNvSpPr/>
          <p:nvPr/>
        </p:nvSpPr>
        <p:spPr>
          <a:xfrm>
            <a:off x="1060686" y="4255609"/>
            <a:ext cx="3661767" cy="18222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zh-TW" alt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我們希望開發一個功能完善的爬蟲系統，能夠自動化抓取指定版面的文章標題，並將資料存儲到資料庫中。</a:t>
            </a:r>
          </a:p>
        </p:txBody>
      </p:sp>
      <p:sp>
        <p:nvSpPr>
          <p:cNvPr id="28" name="Shape 4">
            <a:extLst>
              <a:ext uri="{FF2B5EF4-FFF2-40B4-BE49-F238E27FC236}">
                <a16:creationId xmlns:a16="http://schemas.microsoft.com/office/drawing/2014/main" id="{86797BB6-5F7B-A6B4-FB16-AB08718FA962}"/>
              </a:ext>
            </a:extLst>
          </p:cNvPr>
          <p:cNvSpPr/>
          <p:nvPr/>
        </p:nvSpPr>
        <p:spPr>
          <a:xfrm>
            <a:off x="5208466" y="3521826"/>
            <a:ext cx="4147780" cy="2799040"/>
          </a:xfrm>
          <a:prstGeom prst="roundRect">
            <a:avLst>
              <a:gd name="adj" fmla="val 1302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9" name="Text 5">
            <a:extLst>
              <a:ext uri="{FF2B5EF4-FFF2-40B4-BE49-F238E27FC236}">
                <a16:creationId xmlns:a16="http://schemas.microsoft.com/office/drawing/2014/main" id="{806ACF94-0E9E-C7B5-D571-84DAE6A89D6D}"/>
              </a:ext>
            </a:extLst>
          </p:cNvPr>
          <p:cNvSpPr/>
          <p:nvPr/>
        </p:nvSpPr>
        <p:spPr>
          <a:xfrm>
            <a:off x="5451473" y="3764833"/>
            <a:ext cx="2761417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zh-TW" altLang="en-US" sz="215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自動化抓取文章標題</a:t>
            </a:r>
          </a:p>
        </p:txBody>
      </p:sp>
      <p:sp>
        <p:nvSpPr>
          <p:cNvPr id="30" name="Text 6">
            <a:extLst>
              <a:ext uri="{FF2B5EF4-FFF2-40B4-BE49-F238E27FC236}">
                <a16:creationId xmlns:a16="http://schemas.microsoft.com/office/drawing/2014/main" id="{6839420B-6FA2-F934-40E2-0F2B78732D91}"/>
              </a:ext>
            </a:extLst>
          </p:cNvPr>
          <p:cNvSpPr/>
          <p:nvPr/>
        </p:nvSpPr>
        <p:spPr>
          <a:xfrm>
            <a:off x="5451473" y="4255609"/>
            <a:ext cx="3661767" cy="1457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zh-TW" alt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我們設計了一個自動化爬蟲程式，可以根據使用者指定的版面和時間範圍，自動抓取文章標題，並將其存儲到資料庫中。</a:t>
            </a:r>
          </a:p>
        </p:txBody>
      </p:sp>
      <p:sp>
        <p:nvSpPr>
          <p:cNvPr id="31" name="Shape 7">
            <a:extLst>
              <a:ext uri="{FF2B5EF4-FFF2-40B4-BE49-F238E27FC236}">
                <a16:creationId xmlns:a16="http://schemas.microsoft.com/office/drawing/2014/main" id="{B7D1E431-0853-8B3F-AC9D-2044FBEAFD29}"/>
              </a:ext>
            </a:extLst>
          </p:cNvPr>
          <p:cNvSpPr/>
          <p:nvPr/>
        </p:nvSpPr>
        <p:spPr>
          <a:xfrm>
            <a:off x="9599253" y="3521826"/>
            <a:ext cx="4147780" cy="2799040"/>
          </a:xfrm>
          <a:prstGeom prst="roundRect">
            <a:avLst>
              <a:gd name="adj" fmla="val 1302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2" name="Text 8">
            <a:extLst>
              <a:ext uri="{FF2B5EF4-FFF2-40B4-BE49-F238E27FC236}">
                <a16:creationId xmlns:a16="http://schemas.microsoft.com/office/drawing/2014/main" id="{63776A85-5FF0-F452-5BBA-D7A81E2A225A}"/>
              </a:ext>
            </a:extLst>
          </p:cNvPr>
          <p:cNvSpPr/>
          <p:nvPr/>
        </p:nvSpPr>
        <p:spPr>
          <a:xfrm>
            <a:off x="9842260" y="3764833"/>
            <a:ext cx="2761417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zh-TW" altLang="en-US" sz="215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方便資料存儲和查詢分析</a:t>
            </a:r>
          </a:p>
        </p:txBody>
      </p:sp>
      <p:sp>
        <p:nvSpPr>
          <p:cNvPr id="33" name="Text 9">
            <a:extLst>
              <a:ext uri="{FF2B5EF4-FFF2-40B4-BE49-F238E27FC236}">
                <a16:creationId xmlns:a16="http://schemas.microsoft.com/office/drawing/2014/main" id="{B3383CBB-503B-5449-B9FE-4ED502D86B67}"/>
              </a:ext>
            </a:extLst>
          </p:cNvPr>
          <p:cNvSpPr/>
          <p:nvPr/>
        </p:nvSpPr>
        <p:spPr>
          <a:xfrm>
            <a:off x="9842260" y="4255609"/>
            <a:ext cx="3661767" cy="1457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zh-TW" alt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通過資料庫的存儲，我們可以方便地查詢、分析和利用這些文章標題，進行輿情分析、熱門話題追踪等工作。</a:t>
            </a:r>
          </a:p>
        </p:txBody>
      </p:sp>
    </p:spTree>
    <p:extLst>
      <p:ext uri="{BB962C8B-B14F-4D97-AF65-F5344CB8AC3E}">
        <p14:creationId xmlns:p14="http://schemas.microsoft.com/office/powerpoint/2010/main" val="4100094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143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b="1" kern="0" spc="-44" dirty="0" err="1">
                <a:solidFill>
                  <a:srgbClr val="000000"/>
                </a:solidFill>
                <a:latin typeface="Montserrat Bold" pitchFamily="34" charset="0"/>
              </a:rPr>
              <a:t>預期效益</a:t>
            </a:r>
            <a:endParaRPr lang="en-US" sz="4800" b="1" kern="0" spc="-44" dirty="0">
              <a:solidFill>
                <a:srgbClr val="000000"/>
              </a:solidFill>
              <a:latin typeface="Montserrat Bold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87037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程式設計能力提升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15457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透過開發 PTT </a:t>
            </a:r>
            <a:r>
              <a:rPr lang="en-US" sz="175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爬蟲系統，將更深入地理解程式設計概念，提升程式設計能力，並熟悉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Python 語言的應用。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487037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資料處理能力增強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154579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TW" alt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我們學會使用資料庫存儲和管理資料，並掌握資料處理和分析的技巧。</a:t>
            </a: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487037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應用開發能力提升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15457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altLang="zh-TW" sz="180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我們可以將所學知識應用於實際開發中，並累積更多軟體開發經驗</a:t>
            </a:r>
            <a:r>
              <a:rPr lang="en-US" altLang="zh-TW" sz="18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。</a:t>
            </a:r>
            <a:endParaRPr lang="en-US" altLang="zh-TW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0">
            <a:extLst>
              <a:ext uri="{FF2B5EF4-FFF2-40B4-BE49-F238E27FC236}">
                <a16:creationId xmlns:a16="http://schemas.microsoft.com/office/drawing/2014/main" id="{1EA3D227-0622-9402-0888-6240BB9AF59A}"/>
              </a:ext>
            </a:extLst>
          </p:cNvPr>
          <p:cNvSpPr/>
          <p:nvPr/>
        </p:nvSpPr>
        <p:spPr>
          <a:xfrm>
            <a:off x="863798" y="461383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800" b="1" kern="0" spc="-44" dirty="0" err="1">
                <a:solidFill>
                  <a:srgbClr val="000000"/>
                </a:solidFill>
                <a:latin typeface="Montserrat Bold" pitchFamily="34" charset="0"/>
              </a:rPr>
              <a:t>開發環境介紹</a:t>
            </a:r>
            <a:endParaRPr lang="en-US" sz="4800" b="1" kern="0" spc="-44" dirty="0">
              <a:solidFill>
                <a:srgbClr val="000000"/>
              </a:solidFill>
              <a:latin typeface="Montserrat Bold" pitchFamily="34" charset="0"/>
            </a:endParaRPr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56115079-BA43-2473-4BB5-CCCC4F05FD79}"/>
              </a:ext>
            </a:extLst>
          </p:cNvPr>
          <p:cNvSpPr/>
          <p:nvPr/>
        </p:nvSpPr>
        <p:spPr>
          <a:xfrm>
            <a:off x="863798" y="1875730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kern="0" spc="-22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硬體</a:t>
            </a:r>
            <a:endParaRPr lang="en-US" sz="3200" dirty="0"/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41F9B674-118E-8C4B-9457-74E7949B8746}"/>
              </a:ext>
            </a:extLst>
          </p:cNvPr>
          <p:cNvSpPr/>
          <p:nvPr/>
        </p:nvSpPr>
        <p:spPr>
          <a:xfrm>
            <a:off x="863798" y="6697049"/>
            <a:ext cx="6150293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altLang="zh-TW" sz="2000" dirty="0"/>
              <a:t>Intel Core i5 </a:t>
            </a:r>
            <a:r>
              <a:rPr lang="zh-TW" altLang="en-US" sz="2000" dirty="0"/>
              <a:t>處理器、</a:t>
            </a:r>
            <a:r>
              <a:rPr lang="en-US" altLang="zh-TW" sz="2000" dirty="0"/>
              <a:t>8GB RAM</a:t>
            </a:r>
            <a:r>
              <a:rPr lang="zh-TW" altLang="en-US" sz="2000" dirty="0"/>
              <a:t>、</a:t>
            </a:r>
            <a:r>
              <a:rPr lang="en-US" altLang="zh-TW" sz="2000" dirty="0"/>
              <a:t>256GB SSD</a:t>
            </a:r>
            <a:r>
              <a:rPr lang="zh-TW" altLang="en-US" sz="2000" dirty="0"/>
              <a:t>，提供足夠的運算能力和儲存空間。</a:t>
            </a:r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D0431A93-3E47-6BD0-8AD4-4AB87ACE80E6}"/>
              </a:ext>
            </a:extLst>
          </p:cNvPr>
          <p:cNvSpPr/>
          <p:nvPr/>
        </p:nvSpPr>
        <p:spPr>
          <a:xfrm>
            <a:off x="7822804" y="1875730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kern="0" spc="-22" dirty="0" err="1">
                <a:solidFill>
                  <a:srgbClr val="000000"/>
                </a:solidFill>
                <a:latin typeface="Montserrat Bold" pitchFamily="34" charset="0"/>
              </a:rPr>
              <a:t>軟體</a:t>
            </a:r>
            <a:endParaRPr lang="en-US" sz="3200" b="1" kern="0" spc="-22" dirty="0">
              <a:solidFill>
                <a:srgbClr val="000000"/>
              </a:solidFill>
              <a:latin typeface="Montserrat Bold" pitchFamily="34" charset="0"/>
            </a:endParaRPr>
          </a:p>
        </p:txBody>
      </p:sp>
      <p:sp>
        <p:nvSpPr>
          <p:cNvPr id="16" name="Text 4">
            <a:extLst>
              <a:ext uri="{FF2B5EF4-FFF2-40B4-BE49-F238E27FC236}">
                <a16:creationId xmlns:a16="http://schemas.microsoft.com/office/drawing/2014/main" id="{E031AA79-E333-37EF-C1CD-CC73D645EB10}"/>
              </a:ext>
            </a:extLst>
          </p:cNvPr>
          <p:cNvSpPr/>
          <p:nvPr/>
        </p:nvSpPr>
        <p:spPr>
          <a:xfrm>
            <a:off x="7823002" y="6697048"/>
            <a:ext cx="6150293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altLang="zh-TW" sz="2000" dirty="0"/>
              <a:t>Windows 10 </a:t>
            </a:r>
            <a:r>
              <a:rPr lang="zh-TW" altLang="en-US" sz="2000" dirty="0"/>
              <a:t>作業系統，</a:t>
            </a:r>
            <a:r>
              <a:rPr lang="en-US" altLang="zh-TW" sz="2000" dirty="0"/>
              <a:t>Python 3.x </a:t>
            </a:r>
            <a:r>
              <a:rPr lang="zh-TW" altLang="en-US" sz="2000" dirty="0"/>
              <a:t>語言，</a:t>
            </a:r>
            <a:r>
              <a:rPr lang="en-US" altLang="zh-TW" sz="2000" dirty="0"/>
              <a:t>SQLite3 </a:t>
            </a:r>
            <a:r>
              <a:rPr lang="zh-TW" altLang="en-US" sz="2000" dirty="0"/>
              <a:t>資料庫，</a:t>
            </a:r>
            <a:r>
              <a:rPr lang="en-US" altLang="zh-TW" sz="2000" dirty="0"/>
              <a:t>Selenium </a:t>
            </a:r>
            <a:r>
              <a:rPr lang="zh-TW" altLang="en-US" sz="2000" dirty="0"/>
              <a:t>和 </a:t>
            </a:r>
            <a:r>
              <a:rPr lang="en-US" altLang="zh-TW" sz="2000" dirty="0" err="1"/>
              <a:t>Tkinter</a:t>
            </a:r>
            <a:r>
              <a:rPr lang="en-US" altLang="zh-TW" sz="2000" dirty="0"/>
              <a:t> </a:t>
            </a:r>
            <a:r>
              <a:rPr lang="zh-TW" altLang="en-US" sz="2000" dirty="0"/>
              <a:t>工具。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3F3C456-1A1F-B7FD-9CC6-D7E762432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98" y="2537400"/>
            <a:ext cx="5609749" cy="383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85DAA81-1BA5-8B6D-6EF5-9CB03E879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804" y="2475399"/>
            <a:ext cx="5549900" cy="39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51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b="1" kern="0" spc="-44" dirty="0" err="1">
                <a:solidFill>
                  <a:srgbClr val="000000"/>
                </a:solidFill>
                <a:latin typeface="Montserrat Bold" pitchFamily="34" charset="0"/>
              </a:rPr>
              <a:t>使用工具</a:t>
            </a:r>
            <a:endParaRPr lang="en-US" sz="4800" b="1" kern="0" spc="-44" dirty="0">
              <a:solidFill>
                <a:srgbClr val="000000"/>
              </a:solidFill>
              <a:latin typeface="Montserrat Bold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7158633" y="22737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Franklin Gothic Heavy" panose="020B0903020102020204" pitchFamily="34" charset="0"/>
                <a:ea typeface="Gelasio" pitchFamily="34" charset="-122"/>
                <a:cs typeface="Gelasio" pitchFamily="34" charset="-120"/>
              </a:rPr>
              <a:t>Visual Studio Code</a:t>
            </a:r>
            <a:endParaRPr lang="en-US" sz="2200" dirty="0">
              <a:latin typeface="Franklin Gothic Heavy" panose="020B09030201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158633" y="2764216"/>
            <a:ext cx="6082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Visual Studio Code 是一款功能強大的程式碼編輯器，提供了豐富的擴展功能，方便開發人員進行程式碼編寫、測試和除錯。</a:t>
            </a:r>
            <a:endParaRPr lang="en-US" sz="1750" dirty="0"/>
          </a:p>
        </p:txBody>
      </p:sp>
      <p:sp>
        <p:nvSpPr>
          <p:cNvPr id="8" name="Text 3"/>
          <p:cNvSpPr/>
          <p:nvPr/>
        </p:nvSpPr>
        <p:spPr>
          <a:xfrm>
            <a:off x="7158633" y="43065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Franklin Gothic Heavy" panose="020B0903020102020204" pitchFamily="34" charset="0"/>
                <a:cs typeface="Gelasio" pitchFamily="34" charset="-120"/>
              </a:rPr>
              <a:t>Microsoft</a:t>
            </a: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2200" dirty="0">
                <a:solidFill>
                  <a:srgbClr val="272525"/>
                </a:solidFill>
                <a:latin typeface="Franklin Gothic Heavy" panose="020B0903020102020204" pitchFamily="34" charset="0"/>
                <a:cs typeface="Gelasio" pitchFamily="34" charset="-120"/>
              </a:rPr>
              <a:t>Edge</a:t>
            </a:r>
          </a:p>
        </p:txBody>
      </p:sp>
      <p:sp>
        <p:nvSpPr>
          <p:cNvPr id="9" name="Text 4"/>
          <p:cNvSpPr/>
          <p:nvPr/>
        </p:nvSpPr>
        <p:spPr>
          <a:xfrm>
            <a:off x="7158633" y="4796970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Microsoft Edge 是一款瀏覽器，在爬蟲過程中用於訪問 PTT 網站，獲取所需的網頁資料。</a:t>
            </a:r>
            <a:endParaRPr lang="en-US" sz="1750" dirty="0"/>
          </a:p>
        </p:txBody>
      </p:sp>
      <p:sp>
        <p:nvSpPr>
          <p:cNvPr id="11" name="Text 5"/>
          <p:cNvSpPr/>
          <p:nvPr/>
        </p:nvSpPr>
        <p:spPr>
          <a:xfrm>
            <a:off x="7158633" y="61210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Franklin Gothic Heavy" panose="020B0903020102020204" pitchFamily="34" charset="0"/>
                <a:cs typeface="Gelasio" pitchFamily="34" charset="-120"/>
              </a:rPr>
              <a:t>SQLite3</a:t>
            </a:r>
          </a:p>
        </p:txBody>
      </p:sp>
      <p:sp>
        <p:nvSpPr>
          <p:cNvPr id="12" name="Text 6"/>
          <p:cNvSpPr/>
          <p:nvPr/>
        </p:nvSpPr>
        <p:spPr>
          <a:xfrm>
            <a:off x="7158633" y="6611482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SQLite3 是一款輕量級的嵌入式資料庫，適合用於小型應用程式，方便管理抓取到的文章標題資料。</a:t>
            </a:r>
            <a:endParaRPr lang="en-US" sz="1750" dirty="0"/>
          </a:p>
        </p:txBody>
      </p:sp>
      <p:sp>
        <p:nvSpPr>
          <p:cNvPr id="13" name="Shape 1">
            <a:extLst>
              <a:ext uri="{FF2B5EF4-FFF2-40B4-BE49-F238E27FC236}">
                <a16:creationId xmlns:a16="http://schemas.microsoft.com/office/drawing/2014/main" id="{DA6B5B34-D636-0305-C3B7-C5B23726CE09}"/>
              </a:ext>
            </a:extLst>
          </p:cNvPr>
          <p:cNvSpPr/>
          <p:nvPr/>
        </p:nvSpPr>
        <p:spPr>
          <a:xfrm>
            <a:off x="6280190" y="2235042"/>
            <a:ext cx="431840" cy="431840"/>
          </a:xfrm>
          <a:prstGeom prst="roundRect">
            <a:avLst>
              <a:gd name="adj" fmla="val 8574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08DA5A55-6ECC-E82A-5BA2-8474DB1F464E}"/>
              </a:ext>
            </a:extLst>
          </p:cNvPr>
          <p:cNvSpPr/>
          <p:nvPr/>
        </p:nvSpPr>
        <p:spPr>
          <a:xfrm>
            <a:off x="6280190" y="4267796"/>
            <a:ext cx="431840" cy="431840"/>
          </a:xfrm>
          <a:prstGeom prst="roundRect">
            <a:avLst>
              <a:gd name="adj" fmla="val 8574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5" name="Shape 1">
            <a:extLst>
              <a:ext uri="{FF2B5EF4-FFF2-40B4-BE49-F238E27FC236}">
                <a16:creationId xmlns:a16="http://schemas.microsoft.com/office/drawing/2014/main" id="{FBDE892A-0844-7407-3E3F-8E0AFDA7C18C}"/>
              </a:ext>
            </a:extLst>
          </p:cNvPr>
          <p:cNvSpPr/>
          <p:nvPr/>
        </p:nvSpPr>
        <p:spPr>
          <a:xfrm>
            <a:off x="6287571" y="6082309"/>
            <a:ext cx="431840" cy="431840"/>
          </a:xfrm>
          <a:prstGeom prst="roundRect">
            <a:avLst>
              <a:gd name="adj" fmla="val 8574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211" y="1208723"/>
            <a:ext cx="4774287" cy="596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4800" b="1" kern="0" spc="-44" dirty="0" err="1">
                <a:solidFill>
                  <a:srgbClr val="000000"/>
                </a:solidFill>
                <a:latin typeface="Montserrat Bold" pitchFamily="34" charset="0"/>
              </a:rPr>
              <a:t>系統模塊介紹</a:t>
            </a:r>
            <a:endParaRPr lang="en-US" sz="4800" b="1" kern="0" spc="-44" dirty="0">
              <a:solidFill>
                <a:srgbClr val="000000"/>
              </a:solidFill>
              <a:latin typeface="Montserrat Bold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878" y="2225516"/>
            <a:ext cx="1628537" cy="11594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74902" y="2750701"/>
            <a:ext cx="100370" cy="393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050" b="1" kern="0" spc="-2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5049441" y="2656046"/>
            <a:ext cx="944880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altLang="zh-TW" sz="1850" b="1" kern="0" spc="-19" dirty="0">
                <a:solidFill>
                  <a:srgbClr val="3D3838"/>
                </a:solidFill>
                <a:latin typeface="Montserrat Bold" pitchFamily="34" charset="0"/>
              </a:rPr>
              <a:t>PTT </a:t>
            </a:r>
            <a:r>
              <a:rPr lang="en-US" altLang="zh-TW" sz="1850" b="1" kern="0" spc="-19" dirty="0" err="1">
                <a:solidFill>
                  <a:srgbClr val="3D3838"/>
                </a:solidFill>
                <a:latin typeface="Montserrat Bold" pitchFamily="34" charset="0"/>
              </a:rPr>
              <a:t>爬蟲系統</a:t>
            </a:r>
            <a:endParaRPr lang="en-US" altLang="zh-TW" sz="1850" b="1" kern="0" spc="-19" dirty="0">
              <a:solidFill>
                <a:srgbClr val="3D3838"/>
              </a:solidFill>
              <a:latin typeface="Montserrat Bold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4891921" y="3401616"/>
            <a:ext cx="8950762" cy="11430"/>
          </a:xfrm>
          <a:prstGeom prst="roundRect">
            <a:avLst>
              <a:gd name="adj" fmla="val 275682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zh-TW" alt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6609" y="3437453"/>
            <a:ext cx="3257074" cy="115943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48946" y="3820239"/>
            <a:ext cx="152281" cy="393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050" b="1" kern="0" spc="-2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5863709" y="3647480"/>
            <a:ext cx="2387084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kern="0" spc="-19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資料庫建構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5863709" y="4071818"/>
            <a:ext cx="5247799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負責資料庫的建立、資料表的設計以及資料的存取操作。</a:t>
            </a:r>
            <a:endParaRPr lang="en-US" sz="1650" dirty="0"/>
          </a:p>
        </p:txBody>
      </p:sp>
      <p:sp>
        <p:nvSpPr>
          <p:cNvPr id="11" name="Shape 7"/>
          <p:cNvSpPr/>
          <p:nvPr/>
        </p:nvSpPr>
        <p:spPr>
          <a:xfrm>
            <a:off x="5706189" y="4613553"/>
            <a:ext cx="8136493" cy="11430"/>
          </a:xfrm>
          <a:prstGeom prst="roundRect">
            <a:avLst>
              <a:gd name="adj" fmla="val 275682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zh-TW" alt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341" y="4649391"/>
            <a:ext cx="4885611" cy="115943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948589" y="5032177"/>
            <a:ext cx="152876" cy="393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050" b="1" kern="0" spc="-2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050" dirty="0"/>
          </a:p>
        </p:txBody>
      </p:sp>
      <p:sp>
        <p:nvSpPr>
          <p:cNvPr id="14" name="Text 9"/>
          <p:cNvSpPr/>
          <p:nvPr/>
        </p:nvSpPr>
        <p:spPr>
          <a:xfrm>
            <a:off x="6677978" y="4859417"/>
            <a:ext cx="2387084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kern="0" spc="-19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GUI 使用者介面設計</a:t>
            </a:r>
            <a:endParaRPr lang="en-US" sz="1850" dirty="0"/>
          </a:p>
        </p:txBody>
      </p:sp>
      <p:sp>
        <p:nvSpPr>
          <p:cNvPr id="15" name="Text 10"/>
          <p:cNvSpPr/>
          <p:nvPr/>
        </p:nvSpPr>
        <p:spPr>
          <a:xfrm>
            <a:off x="6677978" y="5283756"/>
            <a:ext cx="6297335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提供友善的使用者介面，方便使用者設定爬蟲參數，查看爬取結果。</a:t>
            </a:r>
            <a:endParaRPr lang="en-US" sz="1650" dirty="0"/>
          </a:p>
        </p:txBody>
      </p:sp>
      <p:sp>
        <p:nvSpPr>
          <p:cNvPr id="16" name="Shape 11"/>
          <p:cNvSpPr/>
          <p:nvPr/>
        </p:nvSpPr>
        <p:spPr>
          <a:xfrm>
            <a:off x="6520458" y="5825490"/>
            <a:ext cx="7322225" cy="11430"/>
          </a:xfrm>
          <a:prstGeom prst="roundRect">
            <a:avLst>
              <a:gd name="adj" fmla="val 275682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zh-TW" altLang="en-US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072" y="5861328"/>
            <a:ext cx="6514148" cy="115943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3935968" y="6244114"/>
            <a:ext cx="178356" cy="393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050" b="1" kern="0" spc="-2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2050" dirty="0"/>
          </a:p>
        </p:txBody>
      </p:sp>
      <p:sp>
        <p:nvSpPr>
          <p:cNvPr id="19" name="Text 13"/>
          <p:cNvSpPr/>
          <p:nvPr/>
        </p:nvSpPr>
        <p:spPr>
          <a:xfrm>
            <a:off x="7492246" y="6071354"/>
            <a:ext cx="2387084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kern="0" spc="-19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PTT 爬蟲功能</a:t>
            </a:r>
            <a:endParaRPr lang="en-US" sz="1850" dirty="0"/>
          </a:p>
        </p:txBody>
      </p:sp>
      <p:sp>
        <p:nvSpPr>
          <p:cNvPr id="20" name="Text 14"/>
          <p:cNvSpPr/>
          <p:nvPr/>
        </p:nvSpPr>
        <p:spPr>
          <a:xfrm>
            <a:off x="7492246" y="6495693"/>
            <a:ext cx="5880378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zh-TW" altLang="en-US" sz="16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負責從</a:t>
            </a:r>
            <a:r>
              <a:rPr lang="en-US" sz="16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PTT </a:t>
            </a:r>
            <a:r>
              <a:rPr lang="zh-TW" altLang="en-US" sz="16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網</a:t>
            </a:r>
            <a:r>
              <a:rPr lang="en-US" sz="165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站上抓取文章標題</a:t>
            </a:r>
            <a:r>
              <a:rPr lang="en-US" sz="16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，</a:t>
            </a:r>
            <a:r>
              <a:rPr lang="zh-TW" altLang="en-US" sz="1650" dirty="0">
                <a:solidFill>
                  <a:srgbClr val="3D3838"/>
                </a:solidFill>
                <a:latin typeface="Source Sans Pro" pitchFamily="34" charset="0"/>
              </a:rPr>
              <a:t>並進行資料解析和儲存操作</a:t>
            </a:r>
            <a:r>
              <a:rPr lang="en-US" sz="16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</a:rPr>
              <a:t>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4569" y="1066561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800" b="1" kern="0" spc="-44" dirty="0" err="1">
                <a:solidFill>
                  <a:srgbClr val="000000"/>
                </a:solidFill>
                <a:latin typeface="Montserrat Bold" pitchFamily="34" charset="0"/>
              </a:rPr>
              <a:t>資料庫與資料表</a:t>
            </a:r>
            <a:endParaRPr lang="en-US" sz="4800" b="1" kern="0" spc="-44" dirty="0">
              <a:solidFill>
                <a:srgbClr val="000000"/>
              </a:solidFill>
              <a:latin typeface="Montserrat Bold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987148" y="2759624"/>
            <a:ext cx="117872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574569" y="2797486"/>
            <a:ext cx="129995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zh-TW" alt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資料庫模型</a:t>
            </a: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SQLite3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74570" y="3296121"/>
            <a:ext cx="5609749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altLang="zh-TW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本專案採用</a:t>
            </a:r>
            <a:r>
              <a:rPr lang="en-US" altLang="zh-TW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SQLite3 資料庫管理抓取到的資料，SQLite3 </a:t>
            </a:r>
            <a:r>
              <a:rPr lang="en-US" altLang="zh-TW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是一款嵌入式資料庫，便於管理小型資料集</a:t>
            </a:r>
            <a:r>
              <a:rPr lang="en-US" altLang="zh-TW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。</a:t>
            </a:r>
            <a:endParaRPr lang="en-US" altLang="zh-TW" sz="2000" dirty="0"/>
          </a:p>
          <a:p>
            <a:pPr marL="0" indent="0" algn="l">
              <a:lnSpc>
                <a:spcPts val="2900"/>
              </a:lnSpc>
              <a:buNone/>
            </a:pP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574569" y="4596364"/>
            <a:ext cx="6572355" cy="45719"/>
          </a:xfrm>
          <a:prstGeom prst="roundRect">
            <a:avLst>
              <a:gd name="adj" fmla="val 242945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4" name="Text 12"/>
          <p:cNvSpPr/>
          <p:nvPr/>
        </p:nvSpPr>
        <p:spPr>
          <a:xfrm>
            <a:off x="574570" y="4933479"/>
            <a:ext cx="129995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資料表結構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574569" y="5432112"/>
            <a:ext cx="5076257" cy="1708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zh-TW" alt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資料表包含兩個主要欄位：</a:t>
            </a:r>
            <a:r>
              <a:rPr lang="en-US" altLang="zh-TW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 </a:t>
            </a:r>
            <a:r>
              <a:rPr lang="zh-TW" alt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和 </a:t>
            </a:r>
            <a:r>
              <a:rPr lang="en-US" altLang="zh-TW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cname</a:t>
            </a:r>
            <a:r>
              <a:rPr lang="zh-TW" alt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，其中 </a:t>
            </a:r>
            <a:r>
              <a:rPr lang="en-US" altLang="zh-TW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 </a:t>
            </a:r>
            <a:r>
              <a:rPr lang="zh-TW" alt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作為主鍵，用於標識每篇文章的唯一性，</a:t>
            </a:r>
            <a:r>
              <a:rPr lang="en-US" altLang="zh-TW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cname</a:t>
            </a:r>
            <a:r>
              <a:rPr lang="en-US" altLang="zh-TW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zh-TW" alt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表示文章標題的內容。</a:t>
            </a:r>
            <a:endParaRPr lang="en-US" sz="1900" dirty="0"/>
          </a:p>
        </p:txBody>
      </p:sp>
      <p:pic>
        <p:nvPicPr>
          <p:cNvPr id="17" name="圖片 16" descr="一張含有 文字, 螢幕擷取畫面, 軟體 的圖片&#10;&#10;自動產生的描述">
            <a:extLst>
              <a:ext uri="{FF2B5EF4-FFF2-40B4-BE49-F238E27FC236}">
                <a16:creationId xmlns:a16="http://schemas.microsoft.com/office/drawing/2014/main" id="{DD5EE13B-DAAF-528D-A53B-6BBA22F7F7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1189"/>
          <a:stretch/>
        </p:blipFill>
        <p:spPr>
          <a:xfrm>
            <a:off x="6267449" y="0"/>
            <a:ext cx="8810625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7C38F-E70A-AA5B-9427-D0A9EFEA7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96A1EA3-E148-1308-FA40-107E40D25C17}"/>
              </a:ext>
            </a:extLst>
          </p:cNvPr>
          <p:cNvSpPr/>
          <p:nvPr/>
        </p:nvSpPr>
        <p:spPr>
          <a:xfrm>
            <a:off x="1060686" y="5832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altLang="zh-TW" sz="4800" b="1" kern="0" spc="-44" dirty="0">
                <a:solidFill>
                  <a:srgbClr val="000000"/>
                </a:solidFill>
                <a:latin typeface="Montserrat Bold" pitchFamily="34" charset="0"/>
              </a:rPr>
              <a:t>GUI </a:t>
            </a:r>
            <a:r>
              <a:rPr lang="zh-TW" altLang="en-US" sz="4800" b="1" kern="0" spc="-44" dirty="0">
                <a:solidFill>
                  <a:srgbClr val="000000"/>
                </a:solidFill>
                <a:latin typeface="Montserrat Bold" pitchFamily="34" charset="0"/>
              </a:rPr>
              <a:t>設計討論</a:t>
            </a:r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5BC34BCE-5D18-6F01-6E66-72E5200B1DEF}"/>
              </a:ext>
            </a:extLst>
          </p:cNvPr>
          <p:cNvSpPr/>
          <p:nvPr/>
        </p:nvSpPr>
        <p:spPr>
          <a:xfrm>
            <a:off x="6948726" y="5991820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3E786E6F-9304-EDAD-ADDF-53E4004BA187}"/>
              </a:ext>
            </a:extLst>
          </p:cNvPr>
          <p:cNvSpPr/>
          <p:nvPr/>
        </p:nvSpPr>
        <p:spPr>
          <a:xfrm>
            <a:off x="1060686" y="2306121"/>
            <a:ext cx="5646701" cy="2150139"/>
          </a:xfrm>
          <a:prstGeom prst="roundRect">
            <a:avLst>
              <a:gd name="adj" fmla="val 1302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6" name="Text 2">
            <a:extLst>
              <a:ext uri="{FF2B5EF4-FFF2-40B4-BE49-F238E27FC236}">
                <a16:creationId xmlns:a16="http://schemas.microsoft.com/office/drawing/2014/main" id="{FB90D219-31A1-F92D-A136-EC849323366B}"/>
              </a:ext>
            </a:extLst>
          </p:cNvPr>
          <p:cNvSpPr/>
          <p:nvPr/>
        </p:nvSpPr>
        <p:spPr>
          <a:xfrm>
            <a:off x="1303694" y="2549128"/>
            <a:ext cx="3759335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zh-TW" altLang="en-US" sz="2400" b="1" dirty="0"/>
              <a:t>主要功能</a:t>
            </a:r>
          </a:p>
        </p:txBody>
      </p:sp>
      <p:sp>
        <p:nvSpPr>
          <p:cNvPr id="27" name="Text 3">
            <a:extLst>
              <a:ext uri="{FF2B5EF4-FFF2-40B4-BE49-F238E27FC236}">
                <a16:creationId xmlns:a16="http://schemas.microsoft.com/office/drawing/2014/main" id="{0B72EAF2-7598-9E8C-40AE-1D2D439943B0}"/>
              </a:ext>
            </a:extLst>
          </p:cNvPr>
          <p:cNvSpPr/>
          <p:nvPr/>
        </p:nvSpPr>
        <p:spPr>
          <a:xfrm>
            <a:off x="1303694" y="3039904"/>
            <a:ext cx="4985053" cy="18222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altLang="zh-TW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</a:rPr>
              <a:t>GUI </a:t>
            </a:r>
            <a:r>
              <a:rPr lang="zh-TW" altLang="en-US" sz="1900" dirty="0">
                <a:solidFill>
                  <a:srgbClr val="3D3838"/>
                </a:solidFill>
                <a:latin typeface="Source Sans Pro" pitchFamily="34" charset="0"/>
              </a:rPr>
              <a:t>介面包含 </a:t>
            </a:r>
            <a:r>
              <a:rPr lang="en-US" altLang="zh-TW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</a:rPr>
              <a:t>URL </a:t>
            </a:r>
            <a:r>
              <a:rPr lang="zh-TW" altLang="en-US" sz="1900" dirty="0">
                <a:solidFill>
                  <a:srgbClr val="3D3838"/>
                </a:solidFill>
                <a:latin typeface="Source Sans Pro" pitchFamily="34" charset="0"/>
              </a:rPr>
              <a:t>輸入框和文字顯示區。使用者可在 </a:t>
            </a:r>
            <a:r>
              <a:rPr lang="en-US" altLang="zh-TW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</a:rPr>
              <a:t>URL </a:t>
            </a:r>
            <a:r>
              <a:rPr lang="zh-TW" altLang="en-US" sz="1900" dirty="0">
                <a:solidFill>
                  <a:srgbClr val="3D3838"/>
                </a:solidFill>
                <a:latin typeface="Source Sans Pro" pitchFamily="34" charset="0"/>
              </a:rPr>
              <a:t>輸入框輸入目標版面 </a:t>
            </a:r>
            <a:r>
              <a:rPr lang="en-US" altLang="zh-TW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</a:rPr>
              <a:t>URL</a:t>
            </a:r>
            <a:r>
              <a:rPr lang="zh-TW" altLang="en-US" sz="1900" dirty="0">
                <a:solidFill>
                  <a:srgbClr val="3D3838"/>
                </a:solidFill>
                <a:latin typeface="Source Sans Pro" pitchFamily="34" charset="0"/>
              </a:rPr>
              <a:t>，並在文字顯示區查看爬取的文章標題。</a:t>
            </a:r>
          </a:p>
        </p:txBody>
      </p:sp>
      <p:sp>
        <p:nvSpPr>
          <p:cNvPr id="28" name="Shape 4">
            <a:extLst>
              <a:ext uri="{FF2B5EF4-FFF2-40B4-BE49-F238E27FC236}">
                <a16:creationId xmlns:a16="http://schemas.microsoft.com/office/drawing/2014/main" id="{4ACA30E4-145A-0D8A-D246-0524DAA9E784}"/>
              </a:ext>
            </a:extLst>
          </p:cNvPr>
          <p:cNvSpPr/>
          <p:nvPr/>
        </p:nvSpPr>
        <p:spPr>
          <a:xfrm>
            <a:off x="1060686" y="5035454"/>
            <a:ext cx="5646701" cy="2317846"/>
          </a:xfrm>
          <a:prstGeom prst="roundRect">
            <a:avLst>
              <a:gd name="adj" fmla="val 1302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9" name="Text 5">
            <a:extLst>
              <a:ext uri="{FF2B5EF4-FFF2-40B4-BE49-F238E27FC236}">
                <a16:creationId xmlns:a16="http://schemas.microsoft.com/office/drawing/2014/main" id="{DD2AC92D-EB9A-5058-2F73-649BD9D343DD}"/>
              </a:ext>
            </a:extLst>
          </p:cNvPr>
          <p:cNvSpPr/>
          <p:nvPr/>
        </p:nvSpPr>
        <p:spPr>
          <a:xfrm>
            <a:off x="1303694" y="5278461"/>
            <a:ext cx="3759335" cy="285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sz="2400" b="1" dirty="0"/>
              <a:t>操作按鈕</a:t>
            </a:r>
          </a:p>
        </p:txBody>
      </p:sp>
      <p:sp>
        <p:nvSpPr>
          <p:cNvPr id="30" name="Text 6">
            <a:extLst>
              <a:ext uri="{FF2B5EF4-FFF2-40B4-BE49-F238E27FC236}">
                <a16:creationId xmlns:a16="http://schemas.microsoft.com/office/drawing/2014/main" id="{2FBC821B-61D0-3C75-4EE1-0FBF3F7CA181}"/>
              </a:ext>
            </a:extLst>
          </p:cNvPr>
          <p:cNvSpPr/>
          <p:nvPr/>
        </p:nvSpPr>
        <p:spPr>
          <a:xfrm>
            <a:off x="1303694" y="5769237"/>
            <a:ext cx="4985053" cy="1207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altLang="zh-TW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GUI </a:t>
            </a:r>
            <a:r>
              <a:rPr lang="zh-TW" alt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提供「開始爬取」、「查詢」和「重新爬取」按鈕。使用者可透過這些按鈕啟動爬蟲程序、查看資料庫資料和更新資料庫。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F6312B-1E4C-C915-0432-1E8C9AC23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847" y="1633138"/>
            <a:ext cx="7113679" cy="572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116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佈景主題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</TotalTime>
  <Words>662</Words>
  <Application>Microsoft Office PowerPoint</Application>
  <PresentationFormat>自訂</PresentationFormat>
  <Paragraphs>102</Paragraphs>
  <Slides>15</Slides>
  <Notes>14</Notes>
  <HiddenSlides>0</HiddenSlides>
  <MMClips>1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30" baseType="lpstr">
      <vt:lpstr>Lato</vt:lpstr>
      <vt:lpstr>Aptos</vt:lpstr>
      <vt:lpstr>Franklin Gothic Heavy</vt:lpstr>
      <vt:lpstr>Aptos Display</vt:lpstr>
      <vt:lpstr>Corben</vt:lpstr>
      <vt:lpstr>Gelasio</vt:lpstr>
      <vt:lpstr>Source Sans Pro</vt:lpstr>
      <vt:lpstr>Montserrat Bold</vt:lpstr>
      <vt:lpstr>Sora Light</vt:lpstr>
      <vt:lpstr>Arial</vt:lpstr>
      <vt:lpstr>Instrument Sans Medium</vt:lpstr>
      <vt:lpstr>Nobile</vt:lpstr>
      <vt:lpstr>Instrument Sans Semi Bold</vt:lpstr>
      <vt:lpstr>Alexandria Semi Bold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謝謝聆聽 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Loh Zhi Zheng</cp:lastModifiedBy>
  <cp:revision>11</cp:revision>
  <dcterms:created xsi:type="dcterms:W3CDTF">2025-01-03T07:57:03Z</dcterms:created>
  <dcterms:modified xsi:type="dcterms:W3CDTF">2025-01-03T09:59:13Z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2025-01-03T08:27:33Z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fd3aa5c6-f01f-4cda-a1e2-5ef1dec4c31c</vt:lpwstr>
  </property>
  <property fmtid="{D5CDD505-2E9C-101B-9397-08002B2CF9AE}" pid="7" name="MSIP_Label_defa4170-0d19-0005-0004-bc88714345d2_ActionId">
    <vt:lpwstr>02538a76-c1d6-4aae-a3ac-0f2e3ee72bda</vt:lpwstr>
  </property>
  <property fmtid="{D5CDD505-2E9C-101B-9397-08002B2CF9AE}" pid="8" name="MSIP_Label_defa4170-0d19-0005-0004-bc88714345d2_ContentBits">
    <vt:lpwstr>0</vt:lpwstr>
  </property>
</Properties>
</file>